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319" r:id="rId22"/>
    <p:sldId id="274" r:id="rId23"/>
    <p:sldId id="277" r:id="rId24"/>
    <p:sldId id="272" r:id="rId25"/>
    <p:sldId id="276" r:id="rId26"/>
    <p:sldId id="280" r:id="rId27"/>
    <p:sldId id="281" r:id="rId28"/>
    <p:sldId id="282" r:id="rId29"/>
    <p:sldId id="303" r:id="rId30"/>
    <p:sldId id="310" r:id="rId31"/>
    <p:sldId id="311" r:id="rId32"/>
    <p:sldId id="312" r:id="rId33"/>
    <p:sldId id="299" r:id="rId34"/>
    <p:sldId id="309" r:id="rId35"/>
    <p:sldId id="315" r:id="rId36"/>
    <p:sldId id="316" r:id="rId37"/>
    <p:sldId id="317" r:id="rId38"/>
    <p:sldId id="313" r:id="rId39"/>
    <p:sldId id="314" r:id="rId40"/>
    <p:sldId id="284" r:id="rId41"/>
    <p:sldId id="285" r:id="rId42"/>
    <p:sldId id="294" r:id="rId43"/>
    <p:sldId id="307" r:id="rId44"/>
    <p:sldId id="291" r:id="rId45"/>
    <p:sldId id="290" r:id="rId46"/>
    <p:sldId id="306" r:id="rId47"/>
    <p:sldId id="308" r:id="rId48"/>
    <p:sldId id="305" r:id="rId49"/>
    <p:sldId id="295" r:id="rId50"/>
    <p:sldId id="292" r:id="rId51"/>
    <p:sldId id="293" r:id="rId52"/>
    <p:sldId id="318" r:id="rId53"/>
    <p:sldId id="304" r:id="rId54"/>
    <p:sldId id="297" r:id="rId55"/>
    <p:sldId id="300" r:id="rId56"/>
    <p:sldId id="298" r:id="rId57"/>
    <p:sldId id="301" r:id="rId58"/>
    <p:sldId id="287" r:id="rId59"/>
    <p:sldId id="286" r:id="rId60"/>
    <p:sldId id="283" r:id="rId61"/>
    <p:sldId id="288" r:id="rId62"/>
    <p:sldId id="289" r:id="rId6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6" y="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542" y="-6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2B8B-07BA-4160-888A-C0B8B01293C9}" type="datetimeFigureOut">
              <a:rPr lang="nb-NO" smtClean="0"/>
              <a:t>13.12.2021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D4CF3-E6F5-48F8-92AD-A1CBAD6EF3B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932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20211209: Bilde</a:t>
            </a:r>
            <a:r>
              <a:rPr lang="nb-NO" baseline="0" dirty="0" smtClean="0"/>
              <a:t> </a:t>
            </a:r>
            <a:r>
              <a:rPr lang="nb-NO" baseline="0" smtClean="0"/>
              <a:t>til venstre </a:t>
            </a:r>
            <a:r>
              <a:rPr lang="nb-NO" baseline="0" dirty="0" smtClean="0"/>
              <a:t>er nytt.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8975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713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350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1590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820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570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040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0261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166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samlefigur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260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20211213: I forbindelse </a:t>
            </a:r>
            <a:r>
              <a:rPr lang="nb-NO" smtClean="0"/>
              <a:t>med gjennomgang</a:t>
            </a:r>
            <a:r>
              <a:rPr lang="nb-NO" baseline="0" smtClean="0"/>
              <a:t> </a:t>
            </a:r>
            <a:r>
              <a:rPr lang="nb-NO" baseline="0" dirty="0" smtClean="0"/>
              <a:t>av høringsinnspill er teksten r</a:t>
            </a:r>
            <a:r>
              <a:rPr lang="nb-NO" dirty="0" smtClean="0"/>
              <a:t>ettet</a:t>
            </a:r>
            <a:r>
              <a:rPr lang="nb-NO" baseline="0" dirty="0" smtClean="0"/>
              <a:t> fra «høy vannstand» til «stor </a:t>
            </a:r>
            <a:r>
              <a:rPr lang="nb-NO" baseline="0" smtClean="0"/>
              <a:t>vannføring».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784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</a:t>
            </a:r>
            <a:r>
              <a:rPr lang="nb-NO" baseline="0" dirty="0" smtClean="0"/>
              <a:t> brygge.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1023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7970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20211130: Laget </a:t>
            </a:r>
            <a:r>
              <a:rPr lang="nb-NO" dirty="0" err="1" smtClean="0"/>
              <a:t>utdekning</a:t>
            </a:r>
            <a:r>
              <a:rPr lang="nb-NO" dirty="0" smtClean="0"/>
              <a:t> av høydeverdi på kai.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861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930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822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876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20211207:</a:t>
            </a:r>
            <a:r>
              <a:rPr lang="nb-NO" baseline="0" dirty="0" smtClean="0"/>
              <a:t> </a:t>
            </a:r>
            <a:r>
              <a:rPr lang="nb-NO" dirty="0" smtClean="0"/>
              <a:t>Ny</a:t>
            </a:r>
            <a:r>
              <a:rPr lang="nb-NO" baseline="0" dirty="0" smtClean="0"/>
              <a:t> figur.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90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20211201: Ny figur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239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Korrigert figur til registreringsinstruks.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D4CF3-E6F5-48F8-92AD-A1CBAD6EF3B3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9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13.12.2021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vannbr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Innsjøkant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omnavnet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vannBredde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VeggrøftÅpen,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25" y="1406208"/>
            <a:ext cx="4653776" cy="43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2240"/>
          </a:xfrm>
        </p:spPr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6735337" y="2393795"/>
            <a:ext cx="5185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Brukes ikke i FKB-Vann 5.0 produktspesifikasjon.</a:t>
            </a:r>
          </a:p>
          <a:p>
            <a:r>
              <a:rPr lang="nb-NO" sz="2000" dirty="0" smtClean="0">
                <a:solidFill>
                  <a:srgbClr val="FF0000"/>
                </a:solidFill>
              </a:rPr>
              <a:t>Høringsinnsigelse på at dette ikke er flomløp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0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VannFiktivGrense, egenskap VannSperretype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VannFiktivGrense med kodeverdi for 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</a:t>
            </a:r>
            <a:r>
              <a:rPr lang="nb-NO" dirty="0" smtClean="0"/>
              <a:t>annSperretype,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KonnekteringVann</a:t>
            </a: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Fotogrammetrisk registreringsinstruks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Figurer som kommer i tillegg til bilde som illustrerer den enkelte objekttype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5493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9247"/>
            <a:ext cx="3878679" cy="309828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59" y="2326164"/>
            <a:ext cx="4466032" cy="3081367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4397829" y="3389086"/>
            <a:ext cx="1066800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300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Kystkontur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39" y="2238283"/>
            <a:ext cx="4317519" cy="30731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812" y="2234177"/>
            <a:ext cx="3914018" cy="307722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4627768" y="3646525"/>
            <a:ext cx="1017528" cy="233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7190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883426" y="2841930"/>
            <a:ext cx="2294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Elvekant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12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normal stor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1049" y="3548724"/>
            <a:ext cx="2703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2366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68170" y="4204677"/>
            <a:ext cx="1011276" cy="58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531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tørr elv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944246" y="4077211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2903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– 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24" name="Bild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84" y="2217817"/>
            <a:ext cx="3606800" cy="3987597"/>
          </a:xfrm>
          <a:prstGeom prst="rect">
            <a:avLst/>
          </a:prstGeom>
        </p:spPr>
      </p:pic>
      <p:pic>
        <p:nvPicPr>
          <p:cNvPr id="27" name="Bild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9" y="2292486"/>
            <a:ext cx="3609975" cy="359249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95" y="2391508"/>
            <a:ext cx="3580218" cy="34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6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543457" y="2796210"/>
            <a:ext cx="2106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ElvBekk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6154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32" y="3871778"/>
            <a:ext cx="1552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619998" y="177345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Elv/bekk 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1960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738950" y="177345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Elv/bekk 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1543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95432" y="3917609"/>
            <a:ext cx="110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elv/bekk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724082" y="177345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Elv/bekk 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40178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ElvBekk – 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6" y="1962615"/>
            <a:ext cx="3784039" cy="3668053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16" y="1962615"/>
            <a:ext cx="3422069" cy="3668053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324" y="1994843"/>
            <a:ext cx="3428312" cy="35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51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3207026" y="2796210"/>
            <a:ext cx="51108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Elvekant og ElvBekk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525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6" y="2239506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</a:t>
            </a:r>
            <a:r>
              <a:rPr lang="nb-NO" dirty="0"/>
              <a:t>E</a:t>
            </a:r>
            <a:r>
              <a:rPr lang="nb-NO" dirty="0" smtClean="0"/>
              <a:t>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001049" y="3548724"/>
            <a:ext cx="2703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309247" y="3812583"/>
            <a:ext cx="2409987" cy="77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04702" y="372677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3514239" y="32041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2442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719275" y="4022719"/>
            <a:ext cx="176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2583800" y="4246330"/>
            <a:ext cx="1039977" cy="110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9078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9" y="2165087"/>
            <a:ext cx="6632898" cy="327256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 / ElvBekk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944246" y="4077211"/>
            <a:ext cx="17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elv/bekk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4609696" y="3674874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199709" y="37224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3442802" y="4136353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2909932" y="1795755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3788794" y="2120845"/>
            <a:ext cx="834480" cy="1515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2418786" y="2102520"/>
            <a:ext cx="491146" cy="15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2804228" y="26069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ElvBekk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3514241" y="3204111"/>
            <a:ext cx="28573" cy="873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>
            <a:stCxn id="15" idx="4"/>
          </p:cNvCxnSpPr>
          <p:nvPr/>
        </p:nvCxnSpPr>
        <p:spPr>
          <a:xfrm flipH="1">
            <a:off x="2309246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4719232" y="3902667"/>
            <a:ext cx="1" cy="14829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/>
          <p:cNvCxnSpPr/>
          <p:nvPr/>
        </p:nvCxnSpPr>
        <p:spPr>
          <a:xfrm>
            <a:off x="2309246" y="5385660"/>
            <a:ext cx="240998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Sylinder 30"/>
          <p:cNvSpPr txBox="1"/>
          <p:nvPr/>
        </p:nvSpPr>
        <p:spPr>
          <a:xfrm>
            <a:off x="2946985" y="500308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4158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3207026" y="2796210"/>
            <a:ext cx="62118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Kanalkant og KanalGrøft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21508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9868" y="387855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Lav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689468" y="496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445309" y="495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78753" y="2158074"/>
            <a:ext cx="7668" cy="2709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531428" y="2179598"/>
            <a:ext cx="20624" cy="26876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>
            <a:stCxn id="15" idx="0"/>
          </p:cNvCxnSpPr>
          <p:nvPr/>
        </p:nvCxnSpPr>
        <p:spPr>
          <a:xfrm>
            <a:off x="3554847" y="4953699"/>
            <a:ext cx="1385" cy="85956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>
            <a:stCxn id="14" idx="0"/>
          </p:cNvCxnSpPr>
          <p:nvPr/>
        </p:nvCxnSpPr>
        <p:spPr>
          <a:xfrm flipH="1">
            <a:off x="4796895" y="4961448"/>
            <a:ext cx="2111" cy="86417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567428" y="5813260"/>
            <a:ext cx="1211325" cy="11496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1175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72967" y="1834908"/>
            <a:ext cx="282609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6600" dirty="0" smtClean="0">
                <a:solidFill>
                  <a:srgbClr val="FF0000"/>
                </a:solidFill>
              </a:rPr>
              <a:t>UTGÅR:</a:t>
            </a:r>
            <a:r>
              <a:rPr lang="nb-NO" dirty="0" smtClean="0">
                <a:solidFill>
                  <a:srgbClr val="FF0000"/>
                </a:solidFill>
              </a:rPr>
              <a:t/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Feil markering av Kanalkant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og vannBredde!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4" y="1773862"/>
            <a:ext cx="6433091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  - normal stor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429180" y="3832916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>
            <a:endCxn id="14" idx="2"/>
          </p:cNvCxnSpPr>
          <p:nvPr/>
        </p:nvCxnSpPr>
        <p:spPr>
          <a:xfrm>
            <a:off x="3181984" y="3788947"/>
            <a:ext cx="1989884" cy="258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71868" y="370144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2962909" y="3693699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34220" y="36998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38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08760" y="2139397"/>
            <a:ext cx="463108" cy="146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81986" y="2150334"/>
            <a:ext cx="474326" cy="1456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67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 flipH="1">
            <a:off x="4155039" y="3175311"/>
            <a:ext cx="2" cy="373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072448" y="3873867"/>
            <a:ext cx="8584" cy="1939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75724" y="3849133"/>
            <a:ext cx="46771" cy="197649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072446" y="5833952"/>
            <a:ext cx="2253676" cy="714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>
            <a:stCxn id="15" idx="4"/>
          </p:cNvCxnSpPr>
          <p:nvPr/>
        </p:nvCxnSpPr>
        <p:spPr>
          <a:xfrm>
            <a:off x="3072447" y="3873867"/>
            <a:ext cx="610477" cy="1602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>
            <a:endCxn id="14" idx="4"/>
          </p:cNvCxnSpPr>
          <p:nvPr/>
        </p:nvCxnSpPr>
        <p:spPr>
          <a:xfrm flipV="1">
            <a:off x="4630126" y="3881616"/>
            <a:ext cx="651280" cy="16203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469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 –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79408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495269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75311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32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/ KanalGrøft –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09382" y="4794088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</a:t>
            </a:r>
          </a:p>
          <a:p>
            <a:r>
              <a:rPr lang="nb-NO" sz="2000" dirty="0" smtClean="0"/>
              <a:t>kanal/grøft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55820" y="5394650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531428" y="2578174"/>
            <a:ext cx="131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 smtClean="0"/>
              <a:t>KanalGrøft</a:t>
            </a:r>
            <a:br>
              <a:rPr lang="nb-NO" dirty="0" smtClean="0"/>
            </a:br>
            <a:r>
              <a:rPr lang="nb-NO" dirty="0" smtClean="0"/>
              <a:t>(senterlinje)</a:t>
            </a:r>
            <a:endParaRPr lang="nb-NO" dirty="0"/>
          </a:p>
        </p:txBody>
      </p: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30" name="Rett pilkobling 29"/>
          <p:cNvCxnSpPr/>
          <p:nvPr/>
        </p:nvCxnSpPr>
        <p:spPr>
          <a:xfrm>
            <a:off x="4133441" y="3434391"/>
            <a:ext cx="20959" cy="16918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47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731026" y="2703444"/>
            <a:ext cx="26396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Kanalkant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1998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8" y="1788742"/>
            <a:ext cx="6405000" cy="4701401"/>
          </a:xfrm>
          <a:prstGeom prst="rect">
            <a:avLst/>
          </a:prstGeom>
        </p:spPr>
      </p:pic>
      <p:cxnSp>
        <p:nvCxnSpPr>
          <p:cNvPr id="10" name="Rett linje 9"/>
          <p:cNvCxnSpPr/>
          <p:nvPr/>
        </p:nvCxnSpPr>
        <p:spPr>
          <a:xfrm>
            <a:off x="3682924" y="5508998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78469" y="3816084"/>
            <a:ext cx="213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</a:p>
          <a:p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59985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31633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7826687" y="390385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samlefigur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35" name="Bild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557" y="3733906"/>
            <a:ext cx="2017951" cy="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2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794088"/>
            <a:ext cx="21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57426" y="1465576"/>
            <a:ext cx="208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Korrigert figur til</a:t>
            </a:r>
            <a:br>
              <a:rPr lang="nb-NO" dirty="0" smtClean="0">
                <a:solidFill>
                  <a:srgbClr val="FF0000"/>
                </a:solidFill>
              </a:rPr>
            </a:br>
            <a:r>
              <a:rPr lang="nb-NO" dirty="0" smtClean="0">
                <a:solidFill>
                  <a:srgbClr val="FF0000"/>
                </a:solidFill>
              </a:rPr>
              <a:t>registreringsinstruks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05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11399" y="4773730"/>
            <a:ext cx="150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kanal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674283" y="1788742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84109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vannBredde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714293" y="5489121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293826" y="252898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326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Kanalkant – 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3" name="Bild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" y="1773295"/>
            <a:ext cx="3911542" cy="3872131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443" y="1808217"/>
            <a:ext cx="3935599" cy="3837209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054" y="1808218"/>
            <a:ext cx="3884863" cy="38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4731026" y="2703444"/>
            <a:ext cx="2862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smtClean="0"/>
              <a:t>KanalGrøft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0448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KanalGrøft – normal stor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30984" y="3746605"/>
            <a:ext cx="178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Normal stor</a:t>
            </a:r>
            <a:br>
              <a:rPr lang="nb-NO" sz="2000" dirty="0" smtClean="0"/>
            </a:br>
            <a:r>
              <a:rPr lang="nb-NO" sz="2000" dirty="0" smtClean="0"/>
              <a:t>vannføring</a:t>
            </a:r>
            <a:br>
              <a:rPr lang="nb-NO" sz="2000" dirty="0" smtClean="0"/>
            </a:br>
            <a:endParaRPr lang="nb-NO" sz="20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190095" y="1766440"/>
            <a:ext cx="186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Kanal/grøft kant</a:t>
            </a:r>
            <a:endParaRPr lang="nb-NO" sz="2000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470770" y="2525166"/>
            <a:ext cx="143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KanalGrøft</a:t>
            </a:r>
            <a:br>
              <a:rPr lang="nb-NO" sz="2000" dirty="0" smtClean="0"/>
            </a:br>
            <a:r>
              <a:rPr lang="nb-NO" sz="2000" dirty="0" smtClean="0"/>
              <a:t>(senterlinje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60443"/>
            <a:ext cx="1237" cy="4812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933856"/>
            <a:ext cx="1440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vannBredde</a:t>
            </a:r>
            <a:endParaRPr lang="nb-NO" sz="2000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9197183" y="56117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12" name="Rett linje 11"/>
          <p:cNvCxnSpPr/>
          <p:nvPr/>
        </p:nvCxnSpPr>
        <p:spPr>
          <a:xfrm flipV="1">
            <a:off x="3189768" y="3740869"/>
            <a:ext cx="1960447" cy="1404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039464" y="3656521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Ellipse 13"/>
          <p:cNvSpPr/>
          <p:nvPr/>
        </p:nvSpPr>
        <p:spPr>
          <a:xfrm>
            <a:off x="5150215" y="3650784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8186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KanalGrøft – senterlinje - liten vannføring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8902" y="4621812"/>
            <a:ext cx="1699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Liten vannføring</a:t>
            </a:r>
            <a:br>
              <a:rPr lang="nb-NO" sz="2000" dirty="0" smtClean="0"/>
            </a:br>
            <a:endParaRPr lang="nb-NO" sz="2000" dirty="0"/>
          </a:p>
        </p:txBody>
      </p:sp>
      <p:cxnSp>
        <p:nvCxnSpPr>
          <p:cNvPr id="7" name="Rett linje 6"/>
          <p:cNvCxnSpPr/>
          <p:nvPr/>
        </p:nvCxnSpPr>
        <p:spPr>
          <a:xfrm>
            <a:off x="3567428" y="5061600"/>
            <a:ext cx="1218993" cy="72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055820" y="4967558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3280920" y="1781308"/>
            <a:ext cx="186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Kanal/grøft kant</a:t>
            </a:r>
            <a:endParaRPr lang="nb-NO" sz="2000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470770" y="2578174"/>
            <a:ext cx="143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KanalGrøft</a:t>
            </a:r>
            <a:br>
              <a:rPr lang="nb-NO" sz="2000" dirty="0" smtClean="0"/>
            </a:br>
            <a:r>
              <a:rPr lang="nb-NO" sz="2000" dirty="0" smtClean="0"/>
              <a:t>(senterlinje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205047"/>
            <a:ext cx="20959" cy="1691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83287" y="5894100"/>
            <a:ext cx="1440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vannBredde</a:t>
            </a:r>
            <a:endParaRPr lang="nb-NO" sz="2000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82924" y="5489120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10230853" y="25306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199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37862"/>
            <a:ext cx="6405000" cy="470140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KanalGrøft  - senterlinje - tørr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320469" y="4622344"/>
            <a:ext cx="1680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Tørr </a:t>
            </a:r>
          </a:p>
          <a:p>
            <a:r>
              <a:rPr lang="nb-NO" sz="2000" dirty="0" smtClean="0"/>
              <a:t>kanal/grøft</a:t>
            </a:r>
            <a:r>
              <a:rPr lang="nb-NO" sz="2400" dirty="0" smtClean="0"/>
              <a:t/>
            </a:r>
            <a:br>
              <a:rPr lang="nb-NO" sz="2400" dirty="0" smtClean="0"/>
            </a:br>
            <a:endParaRPr lang="nb-NO" sz="2400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3279305" y="1775490"/>
            <a:ext cx="186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Kanal/grøft kant</a:t>
            </a:r>
            <a:endParaRPr lang="nb-NO" sz="2000" dirty="0"/>
          </a:p>
        </p:txBody>
      </p:sp>
      <p:cxnSp>
        <p:nvCxnSpPr>
          <p:cNvPr id="19" name="Rett pilkobling 18"/>
          <p:cNvCxnSpPr/>
          <p:nvPr/>
        </p:nvCxnSpPr>
        <p:spPr>
          <a:xfrm>
            <a:off x="4724908" y="2158074"/>
            <a:ext cx="457572" cy="1451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 flipH="1">
            <a:off x="3198557" y="2158074"/>
            <a:ext cx="465827" cy="1477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3470770" y="2486734"/>
            <a:ext cx="143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KanalGrøft</a:t>
            </a:r>
            <a:br>
              <a:rPr lang="nb-NO" sz="2000" dirty="0" smtClean="0"/>
            </a:br>
            <a:r>
              <a:rPr lang="nb-NO" sz="2000" dirty="0" smtClean="0"/>
              <a:t>(senterlinje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29" name="Rett pilkobling 28"/>
          <p:cNvCxnSpPr/>
          <p:nvPr/>
        </p:nvCxnSpPr>
        <p:spPr>
          <a:xfrm>
            <a:off x="4133441" y="3130707"/>
            <a:ext cx="12604" cy="2218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133158" y="3751310"/>
            <a:ext cx="56610" cy="20734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pilkobling 45"/>
          <p:cNvCxnSpPr/>
          <p:nvPr/>
        </p:nvCxnSpPr>
        <p:spPr>
          <a:xfrm>
            <a:off x="3260834" y="5824756"/>
            <a:ext cx="1976104" cy="1633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Sylinder 46"/>
          <p:cNvSpPr txBox="1"/>
          <p:nvPr/>
        </p:nvSpPr>
        <p:spPr>
          <a:xfrm>
            <a:off x="3470035" y="5907352"/>
            <a:ext cx="1440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vannBredde</a:t>
            </a:r>
            <a:endParaRPr lang="nb-NO" sz="2000" dirty="0"/>
          </a:p>
        </p:txBody>
      </p:sp>
      <p:cxnSp>
        <p:nvCxnSpPr>
          <p:cNvPr id="8" name="Rett linje 7"/>
          <p:cNvCxnSpPr/>
          <p:nvPr/>
        </p:nvCxnSpPr>
        <p:spPr>
          <a:xfrm>
            <a:off x="3134543" y="3740107"/>
            <a:ext cx="548381" cy="1764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3693404" y="5480162"/>
            <a:ext cx="947202" cy="12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4630126" y="3711755"/>
            <a:ext cx="606812" cy="1790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/>
          <p:cNvSpPr txBox="1"/>
          <p:nvPr/>
        </p:nvSpPr>
        <p:spPr>
          <a:xfrm>
            <a:off x="8850417" y="56117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cxnSp>
        <p:nvCxnSpPr>
          <p:cNvPr id="45" name="Rett linje 44"/>
          <p:cNvCxnSpPr/>
          <p:nvPr/>
        </p:nvCxnSpPr>
        <p:spPr>
          <a:xfrm>
            <a:off x="5259753" y="3650092"/>
            <a:ext cx="9178" cy="220517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5150215" y="3635916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/>
          <p:cNvSpPr/>
          <p:nvPr/>
        </p:nvSpPr>
        <p:spPr>
          <a:xfrm>
            <a:off x="3027093" y="3656521"/>
            <a:ext cx="219075" cy="18016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Ellipse 15"/>
          <p:cNvSpPr/>
          <p:nvPr/>
        </p:nvSpPr>
        <p:spPr>
          <a:xfrm>
            <a:off x="4049910" y="5381637"/>
            <a:ext cx="219075" cy="180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4762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3"/>
            <a:ext cx="10515600" cy="1528359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KanalGrøft – senterlinje </a:t>
            </a:r>
            <a:br>
              <a:rPr lang="nb-NO" dirty="0" smtClean="0"/>
            </a:br>
            <a:r>
              <a:rPr lang="nb-NO" dirty="0" smtClean="0"/>
              <a:t>ulike vannstandsnivåer samlet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0072930" y="24312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Ny figur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2" y="2159572"/>
            <a:ext cx="3787705" cy="396841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171" y="2126166"/>
            <a:ext cx="3555574" cy="4001821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133" y="2126166"/>
            <a:ext cx="3744561" cy="4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5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62" y="1509712"/>
            <a:ext cx="7400925" cy="511492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172076" y="1743075"/>
            <a:ext cx="421957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 smtClean="0"/>
              <a:t>Elvekant skal registreres der hvor </a:t>
            </a:r>
            <a:r>
              <a:rPr lang="nb-NO" dirty="0" smtClean="0"/>
              <a:t>stor</a:t>
            </a:r>
            <a:r>
              <a:rPr lang="nb-NO" dirty="0" smtClean="0"/>
              <a:t> vannføring </a:t>
            </a:r>
            <a:r>
              <a:rPr lang="nb-NO" dirty="0" smtClean="0"/>
              <a:t>normalt går, ikke i vannspeilet.</a:t>
            </a:r>
            <a:br>
              <a:rPr lang="nb-NO" dirty="0" smtClean="0"/>
            </a:br>
            <a:r>
              <a:rPr lang="nb-NO" dirty="0" smtClean="0"/>
              <a:t>KVALITET brukes til å angi usikkerhet i  registreringen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300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86" y="1889541"/>
            <a:ext cx="5119687" cy="443146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Elv – flate med medium U, dvs. lagt i rør</a:t>
            </a:r>
            <a:endParaRPr lang="nb-NO" dirty="0"/>
          </a:p>
        </p:txBody>
      </p:sp>
      <p:cxnSp>
        <p:nvCxnSpPr>
          <p:cNvPr id="8" name="Rett linje 7"/>
          <p:cNvCxnSpPr/>
          <p:nvPr/>
        </p:nvCxnSpPr>
        <p:spPr>
          <a:xfrm flipV="1">
            <a:off x="2950369" y="3771900"/>
            <a:ext cx="1431131" cy="68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947186" y="4105275"/>
            <a:ext cx="1615289" cy="205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1409700" y="3943349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/>
          <p:cNvSpPr/>
          <p:nvPr/>
        </p:nvSpPr>
        <p:spPr>
          <a:xfrm>
            <a:off x="5657850" y="3775313"/>
            <a:ext cx="152400" cy="164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Rett linje 36"/>
          <p:cNvCxnSpPr/>
          <p:nvPr/>
        </p:nvCxnSpPr>
        <p:spPr>
          <a:xfrm>
            <a:off x="4391025" y="3752850"/>
            <a:ext cx="180975" cy="3524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2914650" y="3838575"/>
            <a:ext cx="9525" cy="4286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794523" y="38610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TekstSylinder 40"/>
          <p:cNvSpPr txBox="1"/>
          <p:nvPr/>
        </p:nvSpPr>
        <p:spPr>
          <a:xfrm>
            <a:off x="3216413" y="1800994"/>
            <a:ext cx="9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 flipH="1">
            <a:off x="1403749" y="2078173"/>
            <a:ext cx="1760560" cy="1632156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H="1">
            <a:off x="1784041" y="2085975"/>
            <a:ext cx="1523863" cy="229096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2521742" y="4771617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Elvekant</a:t>
            </a:r>
          </a:p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54" name="Rett linje 53"/>
          <p:cNvCxnSpPr/>
          <p:nvPr/>
        </p:nvCxnSpPr>
        <p:spPr>
          <a:xfrm flipV="1">
            <a:off x="3104319" y="3821142"/>
            <a:ext cx="255689" cy="977181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>
            <a:stCxn id="53" idx="0"/>
          </p:cNvCxnSpPr>
          <p:nvPr/>
        </p:nvCxnSpPr>
        <p:spPr>
          <a:xfrm flipV="1">
            <a:off x="3141463" y="4251688"/>
            <a:ext cx="223890" cy="519929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3043997" y="2615170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</a:p>
          <a:p>
            <a:r>
              <a:rPr lang="nb-NO" dirty="0" smtClean="0"/>
              <a:t>elvelinjeFiktiv</a:t>
            </a:r>
            <a:endParaRPr lang="nb-NO" dirty="0"/>
          </a:p>
        </p:txBody>
      </p:sp>
      <p:cxnSp>
        <p:nvCxnSpPr>
          <p:cNvPr id="72" name="Rett pilkobling 71"/>
          <p:cNvCxnSpPr/>
          <p:nvPr/>
        </p:nvCxnSpPr>
        <p:spPr>
          <a:xfrm>
            <a:off x="3847586" y="3196028"/>
            <a:ext cx="520731" cy="72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pilkobling 73"/>
          <p:cNvCxnSpPr/>
          <p:nvPr/>
        </p:nvCxnSpPr>
        <p:spPr>
          <a:xfrm flipH="1">
            <a:off x="2984979" y="3166503"/>
            <a:ext cx="718748" cy="827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tt linje 78"/>
          <p:cNvCxnSpPr/>
          <p:nvPr/>
        </p:nvCxnSpPr>
        <p:spPr>
          <a:xfrm flipH="1" flipV="1">
            <a:off x="3929089" y="4039699"/>
            <a:ext cx="402417" cy="556924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Sylinder 83"/>
          <p:cNvSpPr txBox="1"/>
          <p:nvPr/>
        </p:nvSpPr>
        <p:spPr>
          <a:xfrm>
            <a:off x="4107951" y="4595080"/>
            <a:ext cx="2561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MEDIUM U</a:t>
            </a:r>
            <a:br>
              <a:rPr lang="nb-NO" dirty="0" smtClean="0"/>
            </a:br>
            <a:r>
              <a:rPr lang="nb-NO" dirty="0" smtClean="0"/>
              <a:t>(rep. punkt for elveflate</a:t>
            </a:r>
            <a:br>
              <a:rPr lang="nb-NO" dirty="0" smtClean="0"/>
            </a:br>
            <a:r>
              <a:rPr lang="nb-NO" dirty="0" smtClean="0"/>
              <a:t>som ligger under bakken)</a:t>
            </a:r>
            <a:endParaRPr lang="nb-NO" dirty="0"/>
          </a:p>
        </p:txBody>
      </p:sp>
      <p:cxnSp>
        <p:nvCxnSpPr>
          <p:cNvPr id="93" name="Rett pilkobling 92"/>
          <p:cNvCxnSpPr/>
          <p:nvPr/>
        </p:nvCxnSpPr>
        <p:spPr>
          <a:xfrm>
            <a:off x="5623575" y="2894251"/>
            <a:ext cx="89968" cy="85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kstSylinder 95"/>
          <p:cNvSpPr txBox="1"/>
          <p:nvPr/>
        </p:nvSpPr>
        <p:spPr>
          <a:xfrm>
            <a:off x="5065036" y="1985660"/>
            <a:ext cx="1249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Elv</a:t>
            </a:r>
            <a:br>
              <a:rPr lang="nb-NO" dirty="0" smtClean="0"/>
            </a:br>
            <a:r>
              <a:rPr lang="nb-NO" dirty="0" smtClean="0"/>
              <a:t>(</a:t>
            </a:r>
            <a:r>
              <a:rPr lang="nb-NO" dirty="0" err="1" smtClean="0"/>
              <a:t>rep.pkt</a:t>
            </a:r>
            <a:r>
              <a:rPr lang="nb-NO" dirty="0" smtClean="0"/>
              <a:t> for</a:t>
            </a:r>
            <a:br>
              <a:rPr lang="nb-NO" dirty="0" smtClean="0"/>
            </a:br>
            <a:r>
              <a:rPr lang="nb-NO" dirty="0" smtClean="0"/>
              <a:t> elveflaten)</a:t>
            </a:r>
            <a:endParaRPr lang="nb-NO" dirty="0"/>
          </a:p>
        </p:txBody>
      </p:sp>
      <p:pic>
        <p:nvPicPr>
          <p:cNvPr id="98" name="Bild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18" y="1637920"/>
            <a:ext cx="4798586" cy="4366443"/>
          </a:xfrm>
          <a:prstGeom prst="rect">
            <a:avLst/>
          </a:prstGeom>
        </p:spPr>
      </p:pic>
      <p:cxnSp>
        <p:nvCxnSpPr>
          <p:cNvPr id="101" name="Rett linje 100"/>
          <p:cNvCxnSpPr/>
          <p:nvPr/>
        </p:nvCxnSpPr>
        <p:spPr>
          <a:xfrm flipV="1">
            <a:off x="8810625" y="3710329"/>
            <a:ext cx="1057275" cy="4114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 flipV="1">
            <a:off x="8810625" y="3939938"/>
            <a:ext cx="1200150" cy="1091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7766024" y="4900550"/>
            <a:ext cx="36007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Elv lagt i rør. Elvekant (rød strek) og</a:t>
            </a:r>
            <a:br>
              <a:rPr lang="nb-NO" dirty="0" smtClean="0"/>
            </a:br>
            <a:r>
              <a:rPr lang="nb-NO" dirty="0" smtClean="0"/>
              <a:t>representasjonspunktet kodes med</a:t>
            </a:r>
            <a:br>
              <a:rPr lang="nb-NO" dirty="0" smtClean="0"/>
            </a:br>
            <a:r>
              <a:rPr lang="nb-NO" dirty="0" smtClean="0"/>
              <a:t>MEDIUM U</a:t>
            </a:r>
            <a:endParaRPr lang="nb-NO" dirty="0"/>
          </a:p>
        </p:txBody>
      </p:sp>
      <p:sp>
        <p:nvSpPr>
          <p:cNvPr id="113" name="Ellipse 112"/>
          <p:cNvSpPr/>
          <p:nvPr/>
        </p:nvSpPr>
        <p:spPr>
          <a:xfrm>
            <a:off x="9442848" y="3784836"/>
            <a:ext cx="152400" cy="164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649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 </a:t>
            </a:r>
            <a:br>
              <a:rPr lang="nb-NO" dirty="0" smtClean="0"/>
            </a:br>
            <a:r>
              <a:rPr lang="nb-NO" dirty="0" smtClean="0"/>
              <a:t>VannFiktivGrense - havElvSperre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14" y="1730321"/>
            <a:ext cx="5029200" cy="483870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641022" y="1730321"/>
            <a:ext cx="4254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plassering av </a:t>
            </a:r>
            <a:r>
              <a:rPr lang="nb-NO" dirty="0" smtClean="0"/>
              <a:t>HavElvSperre.</a:t>
            </a:r>
            <a:br>
              <a:rPr lang="nb-NO" dirty="0" smtClean="0"/>
            </a:br>
            <a:r>
              <a:rPr lang="nb-NO" dirty="0" smtClean="0"/>
              <a:t>Nord </a:t>
            </a:r>
            <a:r>
              <a:rPr lang="nb-NO" dirty="0"/>
              <a:t>for den rosa strekene skal det registreres kystkontur.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/>
              <a:t>Sør for streken skal det registreres </a:t>
            </a:r>
            <a:r>
              <a:rPr lang="nb-NO" dirty="0" smtClean="0"/>
              <a:t>Elvekant og Elv.</a:t>
            </a:r>
            <a:endParaRPr lang="nb-NO" dirty="0"/>
          </a:p>
          <a:p>
            <a:r>
              <a:rPr lang="nb-NO" dirty="0" smtClean="0"/>
              <a:t>Høyden </a:t>
            </a:r>
            <a:r>
              <a:rPr lang="nb-NO" dirty="0"/>
              <a:t>på </a:t>
            </a:r>
            <a:r>
              <a:rPr lang="nb-NO" dirty="0" smtClean="0"/>
              <a:t>Elvekant </a:t>
            </a:r>
            <a:r>
              <a:rPr lang="nb-NO" dirty="0"/>
              <a:t>er lik midlere høyvann (MHV). 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5157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50" y="1493582"/>
            <a:ext cx="4133850" cy="49881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innsjøElvSperre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 flipH="1" flipV="1">
            <a:off x="3520800" y="2707200"/>
            <a:ext cx="213000" cy="83627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38" y="1493581"/>
            <a:ext cx="4097634" cy="4988180"/>
          </a:xfrm>
          <a:prstGeom prst="rect">
            <a:avLst/>
          </a:prstGeom>
        </p:spPr>
      </p:pic>
      <p:cxnSp>
        <p:nvCxnSpPr>
          <p:cNvPr id="39" name="Rett linje 38"/>
          <p:cNvCxnSpPr/>
          <p:nvPr/>
        </p:nvCxnSpPr>
        <p:spPr>
          <a:xfrm flipH="1" flipV="1">
            <a:off x="7134225" y="2676527"/>
            <a:ext cx="209863" cy="666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2526750" y="5095875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>
                <a:solidFill>
                  <a:srgbClr val="0070C0"/>
                </a:solidFill>
              </a:rPr>
              <a:t>Innsjø</a:t>
            </a:r>
            <a:endParaRPr lang="nb-NO" sz="2400" dirty="0">
              <a:solidFill>
                <a:srgbClr val="0070C0"/>
              </a:solidFill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3320136" y="155142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>
            <a:off x="2661844" y="2475646"/>
            <a:ext cx="794160" cy="219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>
            <a:off x="1617366" y="18745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innsjøElvSperre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9025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23" y="1993263"/>
            <a:ext cx="4046919" cy="380993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Registreringsinstruks:</a:t>
            </a:r>
            <a:br>
              <a:rPr lang="nb-NO" dirty="0" smtClean="0"/>
            </a:br>
            <a:r>
              <a:rPr lang="nb-NO" dirty="0" smtClean="0"/>
              <a:t>VannFiktivGrense - elveElvSperre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062" y="1993263"/>
            <a:ext cx="3991153" cy="38099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2440800" y="43632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848400" y="4384800"/>
            <a:ext cx="230400" cy="23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3028566" y="5013755"/>
            <a:ext cx="1818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VannFiktivGrense</a:t>
            </a:r>
            <a:br>
              <a:rPr lang="nb-NO" dirty="0" smtClean="0"/>
            </a:br>
            <a:r>
              <a:rPr lang="nb-NO" dirty="0" smtClean="0"/>
              <a:t>elveElvSperre</a:t>
            </a:r>
            <a:endParaRPr lang="nb-NO" dirty="0"/>
          </a:p>
        </p:txBody>
      </p:sp>
      <p:cxnSp>
        <p:nvCxnSpPr>
          <p:cNvPr id="12" name="Rett pilkobling 11"/>
          <p:cNvCxnSpPr/>
          <p:nvPr/>
        </p:nvCxnSpPr>
        <p:spPr>
          <a:xfrm flipH="1" flipV="1">
            <a:off x="2700000" y="4636801"/>
            <a:ext cx="460800" cy="486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2988923" y="295509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Elv</a:t>
            </a:r>
            <a:endParaRPr lang="nb-NO" sz="2000" dirty="0">
              <a:solidFill>
                <a:srgbClr val="0070C0"/>
              </a:solidFill>
            </a:endParaRPr>
          </a:p>
        </p:txBody>
      </p:sp>
      <p:cxnSp>
        <p:nvCxnSpPr>
          <p:cNvPr id="16" name="Rett pilkobling 15"/>
          <p:cNvCxnSpPr/>
          <p:nvPr/>
        </p:nvCxnSpPr>
        <p:spPr>
          <a:xfrm flipH="1">
            <a:off x="2469601" y="3369207"/>
            <a:ext cx="519322" cy="48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/>
          <p:cNvCxnSpPr/>
          <p:nvPr/>
        </p:nvCxnSpPr>
        <p:spPr>
          <a:xfrm>
            <a:off x="3342131" y="3355200"/>
            <a:ext cx="315469" cy="501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vannbr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1162</Words>
  <Application>Microsoft Office PowerPoint</Application>
  <PresentationFormat>Widescreen</PresentationFormat>
  <Paragraphs>286</Paragraphs>
  <Slides>62</Slides>
  <Notes>20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Elvekant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FlomløpKant</vt:lpstr>
      <vt:lpstr>VannFiktivGrense</vt:lpstr>
      <vt:lpstr>VannFiktivGrense</vt:lpstr>
      <vt:lpstr>KonnekteringVann</vt:lpstr>
      <vt:lpstr>KonnekteringVann</vt:lpstr>
      <vt:lpstr>Fotogrammetrisk registreringsinstruks</vt:lpstr>
      <vt:lpstr>Registreringsinstruks: Kystkontur</vt:lpstr>
      <vt:lpstr>Registreringsinstruks: Kystkontur</vt:lpstr>
      <vt:lpstr>PowerPoint-presentasjon</vt:lpstr>
      <vt:lpstr>Registreringsinstruks: Elvekant – normal stor vannføring</vt:lpstr>
      <vt:lpstr>Registreringsinstruks: Elvekant – liten vannføring</vt:lpstr>
      <vt:lpstr>Registreringsinstruks: Elvekant – tørr elv</vt:lpstr>
      <vt:lpstr>Registreringsinstruks: Elvekant – ulike vannstandsnivåer samlet</vt:lpstr>
      <vt:lpstr>PowerPoint-presentasjon</vt:lpstr>
      <vt:lpstr>Registreringsinstruks: ElvBekk</vt:lpstr>
      <vt:lpstr>Registreringsinstruks: ElvBekk</vt:lpstr>
      <vt:lpstr>Registreringsinstruks: ElvBekk</vt:lpstr>
      <vt:lpstr>Registreringsinstruks: ElvBekk – ulike vannstandsnivåer samlet</vt:lpstr>
      <vt:lpstr>PowerPoint-presentasjon</vt:lpstr>
      <vt:lpstr>Registreringsinstruks: Elvekant / ElvBekk</vt:lpstr>
      <vt:lpstr>Registreringsinstruks: Elvekant / ElvBekk</vt:lpstr>
      <vt:lpstr>Registreringsinstruks: Elvekant / ElvBekk</vt:lpstr>
      <vt:lpstr>PowerPoint-presentasjon</vt:lpstr>
      <vt:lpstr>Registreringsinstruks: Kanalkant / KanalGrøft</vt:lpstr>
      <vt:lpstr>Registreringsinstruks: Kanalkant / KanalGrøft  - normal stor vannføring</vt:lpstr>
      <vt:lpstr>Registreringsinstruks: Kanalkant / KanalGrøft – liten vannføring</vt:lpstr>
      <vt:lpstr>Registreringsinstruks: Kanalkant / KanalGrøft – liten vannføring</vt:lpstr>
      <vt:lpstr>PowerPoint-presentasjon</vt:lpstr>
      <vt:lpstr>Registreringsinstruks: Kanalkant</vt:lpstr>
      <vt:lpstr>Registreringsinstruks: Kanalkant </vt:lpstr>
      <vt:lpstr>Registreringsinstruks: Kanalkant</vt:lpstr>
      <vt:lpstr>Registreringsinstruks: Kanalkant – ulike vannstandsnivåer samlet</vt:lpstr>
      <vt:lpstr>PowerPoint-presentasjon</vt:lpstr>
      <vt:lpstr>Registreringsinstruks: KanalGrøft – normal stor vannføring</vt:lpstr>
      <vt:lpstr>Registreringsinstruks: KanalGrøft – senterlinje - liten vannføring</vt:lpstr>
      <vt:lpstr>Registreringsinstruks: KanalGrøft  - senterlinje - tørr</vt:lpstr>
      <vt:lpstr>Registreringsinstruks: KanalGrøft – senterlinje  ulike vannstandsnivåer samlet</vt:lpstr>
      <vt:lpstr>Registreringsinstruks: Elvekant</vt:lpstr>
      <vt:lpstr>Registreringsinstruks: Elv – flate med medium U, dvs. lagt i rør</vt:lpstr>
      <vt:lpstr>Registreringsinstruks:  VannFiktivGrense - havElvSperre</vt:lpstr>
      <vt:lpstr>Registreringsinstruks: VannFiktivGrense - innsjøElvSperre</vt:lpstr>
      <vt:lpstr>Registreringsinstruks: VannFiktivGrense - elveElvSperre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171</cp:revision>
  <dcterms:created xsi:type="dcterms:W3CDTF">2021-08-06T12:22:07Z</dcterms:created>
  <dcterms:modified xsi:type="dcterms:W3CDTF">2021-12-13T13:02:45Z</dcterms:modified>
</cp:coreProperties>
</file>